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1" r:id="rId3"/>
    <p:sldId id="299" r:id="rId4"/>
    <p:sldId id="300" r:id="rId5"/>
    <p:sldId id="290" r:id="rId6"/>
    <p:sldId id="258" r:id="rId7"/>
    <p:sldId id="259" r:id="rId8"/>
    <p:sldId id="260" r:id="rId9"/>
    <p:sldId id="287" r:id="rId10"/>
    <p:sldId id="288" r:id="rId11"/>
    <p:sldId id="302" r:id="rId12"/>
    <p:sldId id="291" r:id="rId13"/>
    <p:sldId id="261" r:id="rId14"/>
    <p:sldId id="263" r:id="rId15"/>
    <p:sldId id="303" r:id="rId16"/>
    <p:sldId id="264" r:id="rId17"/>
    <p:sldId id="265" r:id="rId18"/>
    <p:sldId id="304" r:id="rId19"/>
    <p:sldId id="305" r:id="rId20"/>
    <p:sldId id="293" r:id="rId21"/>
    <p:sldId id="270" r:id="rId22"/>
    <p:sldId id="271" r:id="rId23"/>
    <p:sldId id="307" r:id="rId24"/>
    <p:sldId id="272" r:id="rId25"/>
    <p:sldId id="308" r:id="rId26"/>
    <p:sldId id="309" r:id="rId27"/>
    <p:sldId id="289" r:id="rId28"/>
    <p:sldId id="274" r:id="rId29"/>
    <p:sldId id="267" r:id="rId30"/>
    <p:sldId id="310" r:id="rId31"/>
    <p:sldId id="275" r:id="rId32"/>
    <p:sldId id="311" r:id="rId33"/>
    <p:sldId id="276" r:id="rId34"/>
    <p:sldId id="312" r:id="rId35"/>
    <p:sldId id="278" r:id="rId36"/>
    <p:sldId id="318" r:id="rId37"/>
    <p:sldId id="319" r:id="rId38"/>
    <p:sldId id="320" r:id="rId39"/>
    <p:sldId id="321" r:id="rId40"/>
    <p:sldId id="322" r:id="rId41"/>
    <p:sldId id="294" r:id="rId42"/>
    <p:sldId id="295" r:id="rId43"/>
    <p:sldId id="323" r:id="rId44"/>
    <p:sldId id="324" r:id="rId45"/>
    <p:sldId id="325" r:id="rId46"/>
    <p:sldId id="296" r:id="rId47"/>
    <p:sldId id="297" r:id="rId48"/>
    <p:sldId id="316" r:id="rId49"/>
    <p:sldId id="313" r:id="rId50"/>
    <p:sldId id="314" r:id="rId51"/>
    <p:sldId id="315" r:id="rId52"/>
    <p:sldId id="279" r:id="rId53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59242-378A-456E-BF30-07EB874E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D7D1-385C-443F-87C8-C6A82E29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E870-5AD4-4730-86A8-99CD3E31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1CC9-6DCA-44F3-B7E3-642CAA3FD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76C3-1404-40EC-B66A-AD819BFD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4EB-176A-40E7-ACDE-0067BEEF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AD12-F66F-4952-A531-89233D01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2EEA-E4D3-4EAA-A6B6-1F7D07B3E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D46B-1689-4928-BD90-B4DE1B80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53E9-87E9-48B0-A2E8-A209E5ED8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B9F2-D041-4589-AD54-67901B952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5588"/>
            <a:ext cx="82296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6D51FCE-B9B9-442D-B30E-CD92A473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4.jpe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4.jpeg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jpeg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ceptualdynamics.com/files/curv/curv_nt_page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49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9.jpe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nceptualdynamics.com/files/curv/curv_nt_page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Conceptual Dynamics</a:t>
            </a:r>
            <a:br>
              <a:rPr lang="en-US" dirty="0" smtClean="0"/>
            </a:br>
            <a:endParaRPr lang="en-US" sz="3600" b="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Part II: Particle Kinematics</a:t>
            </a:r>
          </a:p>
          <a:p>
            <a:pPr eaLnBrk="1" hangingPunct="1"/>
            <a:r>
              <a:rPr lang="en-US" dirty="0" smtClean="0"/>
              <a:t>Chapter 3 </a:t>
            </a:r>
          </a:p>
          <a:p>
            <a:pPr eaLnBrk="1" hangingPunct="1"/>
            <a:r>
              <a:rPr lang="en-US" dirty="0" smtClean="0">
                <a:latin typeface="+mj-lt"/>
              </a:rPr>
              <a:t>Kinematics of Particles  </a:t>
            </a:r>
          </a:p>
          <a:p>
            <a:pPr eaLnBrk="1" hangingPunct="1"/>
            <a:r>
              <a:rPr lang="en-US" dirty="0" smtClean="0">
                <a:latin typeface="+mj-lt"/>
              </a:rPr>
              <a:t>Plane Curvilinear Motion</a:t>
            </a:r>
          </a:p>
          <a:p>
            <a:pPr eaLnBrk="1" hangingPunct="1"/>
            <a:r>
              <a:rPr lang="en-US" i="1" dirty="0" smtClean="0">
                <a:solidFill>
                  <a:schemeClr val="hlink"/>
                </a:solidFill>
                <a:latin typeface="Times New Roman" pitchFamily="18" charset="0"/>
              </a:rPr>
              <a:t>n-t</a:t>
            </a:r>
            <a:r>
              <a:rPr lang="en-US" dirty="0" smtClean="0">
                <a:solidFill>
                  <a:schemeClr val="hlink"/>
                </a:solidFill>
              </a:rPr>
              <a:t> Coordinates</a:t>
            </a:r>
          </a:p>
          <a:p>
            <a:pPr eaLnBrk="1" hangingPunct="1"/>
            <a:endParaRPr lang="en-US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3.3-1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axes for the two particles.  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denotes the center of curvature.</a:t>
            </a:r>
            <a:endParaRPr lang="en-US" dirty="0"/>
          </a:p>
        </p:txBody>
      </p:sp>
      <p:pic>
        <p:nvPicPr>
          <p:cNvPr id="7" name="Picture 6" descr="draw nt coordinate - 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471" y="2617438"/>
            <a:ext cx="8219487" cy="407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Velocity</a:t>
            </a:r>
            <a:r>
              <a:rPr lang="en-US" dirty="0" smtClean="0"/>
              <a:t> is the time rate of change of </a:t>
            </a:r>
            <a:r>
              <a:rPr lang="en-US" i="1" dirty="0" smtClean="0"/>
              <a:t>position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Velocity is always tangent to the path.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-axis is always tangent to the path.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337583" y="4043756"/>
          <a:ext cx="24225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Equation" r:id="rId3" imgW="964781" imgH="495085" progId="Equation.DSMT4">
                  <p:embed/>
                </p:oleObj>
              </mc:Choice>
              <mc:Fallback>
                <p:oleObj name="Equation" r:id="rId3" imgW="964781" imgH="495085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83" y="4043756"/>
                        <a:ext cx="2422525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3.3-2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Derive the following speed equation with the help of the figure.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70915" y="2228023"/>
          <a:ext cx="1270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508000" imgH="330200" progId="Equation.DSMT4">
                  <p:embed/>
                </p:oleObj>
              </mc:Choice>
              <mc:Fallback>
                <p:oleObj name="Equation" r:id="rId3" imgW="508000" imgH="330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15" y="2228023"/>
                        <a:ext cx="1270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nt veloc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2130" y="3110750"/>
            <a:ext cx="7709229" cy="356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3.3-2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general calculus equation for the velocity?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70915" y="2228023"/>
          <a:ext cx="1270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508000" imgH="330200" progId="Equation.DSMT4">
                  <p:embed/>
                </p:oleObj>
              </mc:Choice>
              <mc:Fallback>
                <p:oleObj name="Equation" r:id="rId3" imgW="508000" imgH="330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15" y="2228023"/>
                        <a:ext cx="1270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nt veloc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5830" y="3109485"/>
            <a:ext cx="7709229" cy="356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3.3-2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length of </a:t>
            </a:r>
            <a:r>
              <a:rPr lang="en-US" i="1" dirty="0" err="1" smtClean="0">
                <a:latin typeface="Times New Roman" pitchFamily="18" charset="0"/>
              </a:rPr>
              <a:t>ds</a:t>
            </a:r>
            <a:r>
              <a:rPr lang="en-US" dirty="0" smtClean="0"/>
              <a:t>?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70915" y="2228023"/>
          <a:ext cx="1270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Equation" r:id="rId3" imgW="508000" imgH="330200" progId="Equation.DSMT4">
                  <p:embed/>
                </p:oleObj>
              </mc:Choice>
              <mc:Fallback>
                <p:oleObj name="Equation" r:id="rId3" imgW="5080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15" y="2228023"/>
                        <a:ext cx="1270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nt veloc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5830" y="3109485"/>
            <a:ext cx="7709229" cy="3568211"/>
          </a:xfrm>
          <a:prstGeom prst="rect">
            <a:avLst/>
          </a:prstGeom>
        </p:spPr>
      </p:pic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43662" y="3329099"/>
          <a:ext cx="10810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62" y="3329099"/>
                        <a:ext cx="1081087" cy="98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3.3-2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Derive the velocity equation</a:t>
            </a:r>
            <a:r>
              <a:rPr lang="en-US" dirty="0" smtClean="0">
                <a:latin typeface="Symbol" pitchFamily="18" charset="2"/>
              </a:rPr>
              <a:t>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370915" y="2228023"/>
          <a:ext cx="1270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508000" imgH="330200" progId="Equation.DSMT4">
                  <p:embed/>
                </p:oleObj>
              </mc:Choice>
              <mc:Fallback>
                <p:oleObj name="Equation" r:id="rId3" imgW="508000" imgH="330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15" y="2228023"/>
                        <a:ext cx="1270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nt veloc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5830" y="3109485"/>
            <a:ext cx="7709229" cy="3568211"/>
          </a:xfrm>
          <a:prstGeom prst="rect">
            <a:avLst/>
          </a:prstGeom>
        </p:spPr>
      </p:pic>
      <p:graphicFrame>
        <p:nvGraphicFramePr>
          <p:cNvPr id="5837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8190" y="4498959"/>
          <a:ext cx="12446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90" y="4498959"/>
                        <a:ext cx="1244600" cy="4238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42925" y="3328988"/>
          <a:ext cx="10810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328988"/>
                        <a:ext cx="1081088" cy="984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3.3-2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Derive the velocity equation</a:t>
            </a:r>
            <a:r>
              <a:rPr lang="en-US" dirty="0" smtClean="0">
                <a:latin typeface="Symbol" pitchFamily="18" charset="2"/>
              </a:rPr>
              <a:t>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000" y="2104914"/>
          <a:ext cx="10810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0" y="2104914"/>
                        <a:ext cx="1081087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06191" y="2391536"/>
          <a:ext cx="14271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191" y="2391536"/>
                        <a:ext cx="14271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76409" y="2130112"/>
          <a:ext cx="21256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7" imgW="850680" imgH="393480" progId="Equation.DSMT4">
                  <p:embed/>
                </p:oleObj>
              </mc:Choice>
              <mc:Fallback>
                <p:oleObj name="Equation" r:id="rId7" imgW="8506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09" y="2130112"/>
                        <a:ext cx="2125662" cy="9826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736076" y="2215145"/>
          <a:ext cx="1270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9" imgW="508000" imgH="330200" progId="Equation.DSMT4">
                  <p:embed/>
                </p:oleObj>
              </mc:Choice>
              <mc:Fallback>
                <p:oleObj name="Equation" r:id="rId9" imgW="508000" imgH="330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076" y="2215145"/>
                        <a:ext cx="1270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nt velocit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5830" y="3186759"/>
            <a:ext cx="7709229" cy="356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Acceleration:</a:t>
            </a:r>
            <a:r>
              <a:rPr lang="en-US" dirty="0" smtClean="0"/>
              <a:t> Time rate of change of velocity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Use the product rule to take the derivative of the velocity.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Does           </a:t>
            </a:r>
            <a:r>
              <a:rPr lang="en-US" dirty="0" smtClean="0"/>
              <a:t>like         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19121"/>
              </p:ext>
            </p:extLst>
          </p:nvPr>
        </p:nvGraphicFramePr>
        <p:xfrm>
          <a:off x="822325" y="3781425"/>
          <a:ext cx="26241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Equation" r:id="rId3" imgW="1041120" imgH="368280" progId="Equation.DSMT4">
                  <p:embed/>
                </p:oleObj>
              </mc:Choice>
              <mc:Fallback>
                <p:oleObj name="Equation" r:id="rId3" imgW="10411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781425"/>
                        <a:ext cx="2624138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65536" y="5553009"/>
            <a:ext cx="7345363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/>
              <a:t>No.             The </a:t>
            </a:r>
            <a:r>
              <a:rPr lang="en-US" sz="2800" i="1" dirty="0">
                <a:latin typeface="Times New Roman" pitchFamily="18" charset="0"/>
              </a:rPr>
              <a:t>t</a:t>
            </a:r>
            <a:r>
              <a:rPr lang="en-US" sz="2800" dirty="0"/>
              <a:t> – axis changes direction.</a:t>
            </a:r>
          </a:p>
        </p:txBody>
      </p:sp>
      <p:graphicFrame>
        <p:nvGraphicFramePr>
          <p:cNvPr id="870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87530"/>
              </p:ext>
            </p:extLst>
          </p:nvPr>
        </p:nvGraphicFramePr>
        <p:xfrm>
          <a:off x="1982259" y="4905905"/>
          <a:ext cx="915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3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259" y="4905905"/>
                        <a:ext cx="91598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99037"/>
              </p:ext>
            </p:extLst>
          </p:nvPr>
        </p:nvGraphicFramePr>
        <p:xfrm>
          <a:off x="3853921" y="4893667"/>
          <a:ext cx="757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Equation" r:id="rId7" imgW="304560" imgH="190440" progId="Equation.DSMT4">
                  <p:embed/>
                </p:oleObj>
              </mc:Choice>
              <mc:Fallback>
                <p:oleObj name="Equation" r:id="rId7" imgW="304560" imgH="190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21" y="4893667"/>
                        <a:ext cx="7572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91425"/>
              </p:ext>
            </p:extLst>
          </p:nvPr>
        </p:nvGraphicFramePr>
        <p:xfrm>
          <a:off x="1667037" y="5567296"/>
          <a:ext cx="915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Equation" r:id="rId9" imgW="368280" imgH="203040" progId="Equation.DSMT4">
                  <p:embed/>
                </p:oleObj>
              </mc:Choice>
              <mc:Fallback>
                <p:oleObj name="Equation" r:id="rId9" imgW="36828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037" y="5567296"/>
                        <a:ext cx="91598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72491"/>
              </p:ext>
            </p:extLst>
          </p:nvPr>
        </p:nvGraphicFramePr>
        <p:xfrm>
          <a:off x="3603096" y="4011084"/>
          <a:ext cx="12795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Equation" r:id="rId11" imgW="539280" imgH="207360" progId="Equation.DSMT4">
                  <p:embed/>
                </p:oleObj>
              </mc:Choice>
              <mc:Fallback>
                <p:oleObj name="Equation" r:id="rId11" imgW="539280" imgH="207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096" y="4011084"/>
                        <a:ext cx="1279525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Coordinate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Acceleration:</a:t>
            </a:r>
            <a:r>
              <a:rPr lang="en-US" dirty="0" smtClean="0"/>
              <a:t> Time rate of change of velocity.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not a very useful form of the acceleration equation. We need to find out what      equals.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9223" name="Object 4"/>
          <p:cNvGraphicFramePr>
            <a:graphicFrameLocks noChangeAspect="1"/>
          </p:cNvGraphicFramePr>
          <p:nvPr/>
        </p:nvGraphicFramePr>
        <p:xfrm>
          <a:off x="1019175" y="2849563"/>
          <a:ext cx="30400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3" imgW="1206360" imgH="368280" progId="Equation.DSMT4">
                  <p:embed/>
                </p:oleObj>
              </mc:Choice>
              <mc:Fallback>
                <p:oleObj name="Equation" r:id="rId3" imgW="120636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849563"/>
                        <a:ext cx="304006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809512" y="3073156"/>
          <a:ext cx="1279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5" imgW="507960" imgH="203040" progId="Equation.DSMT4">
                  <p:embed/>
                </p:oleObj>
              </mc:Choice>
              <mc:Fallback>
                <p:oleObj name="Equation" r:id="rId5" imgW="5079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512" y="3073156"/>
                        <a:ext cx="1279525" cy="5111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5"/>
          <p:cNvGraphicFramePr>
            <a:graphicFrameLocks noChangeAspect="1"/>
          </p:cNvGraphicFramePr>
          <p:nvPr/>
        </p:nvGraphicFramePr>
        <p:xfrm>
          <a:off x="1911350" y="5384189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5384189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need to know both the </a:t>
            </a:r>
            <a:r>
              <a:rPr lang="en-US" b="1" dirty="0" smtClean="0"/>
              <a:t>magnitude</a:t>
            </a:r>
            <a:r>
              <a:rPr lang="en-US" dirty="0" smtClean="0"/>
              <a:t> and </a:t>
            </a:r>
            <a:r>
              <a:rPr lang="en-US" b="1" dirty="0" smtClean="0"/>
              <a:t>direction</a:t>
            </a:r>
            <a:r>
              <a:rPr lang="en-US" dirty="0" smtClean="0"/>
              <a:t> of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947738" y="2802303"/>
          <a:ext cx="179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802303"/>
                        <a:ext cx="1790700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186234" y="2070100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234" y="2070100"/>
                        <a:ext cx="349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Direction of </a:t>
            </a:r>
            <a:r>
              <a:rPr lang="en-US" i="1" u="sng" dirty="0" err="1" smtClean="0">
                <a:latin typeface="Times New Roman" pitchFamily="18" charset="0"/>
              </a:rPr>
              <a:t>d</a:t>
            </a:r>
            <a:r>
              <a:rPr lang="en-US" b="1" u="sng" dirty="0" err="1" smtClean="0">
                <a:latin typeface="Times New Roman" pitchFamily="18" charset="0"/>
              </a:rPr>
              <a:t>e</a:t>
            </a:r>
            <a:r>
              <a:rPr lang="en-US" i="1" u="sng" baseline="-25000" dirty="0" err="1" smtClean="0">
                <a:latin typeface="Times New Roman" pitchFamily="18" charset="0"/>
              </a:rPr>
              <a:t>t</a:t>
            </a:r>
            <a:r>
              <a:rPr lang="en-US" i="1" u="sng" dirty="0" smtClean="0">
                <a:latin typeface="Times New Roman" pitchFamily="18" charset="0"/>
              </a:rPr>
              <a:t> /</a:t>
            </a:r>
            <a:r>
              <a:rPr lang="en-US" i="1" u="sng" dirty="0" err="1" smtClean="0">
                <a:latin typeface="Times New Roman" pitchFamily="18" charset="0"/>
              </a:rPr>
              <a:t>dt</a:t>
            </a:r>
            <a:r>
              <a:rPr lang="en-US" dirty="0" smtClean="0"/>
              <a:t> : As </a:t>
            </a:r>
            <a:r>
              <a:rPr lang="en-US" i="1" dirty="0" err="1" smtClean="0">
                <a:latin typeface="Times New Roman" pitchFamily="18" charset="0"/>
              </a:rPr>
              <a:t>ds</a:t>
            </a:r>
            <a:r>
              <a:rPr lang="en-US" dirty="0" smtClean="0"/>
              <a:t> becomes smaller and smaller,      will begin to point in what direction?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130550" y="2090738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215640" imgH="203040" progId="Equation.DSMT4">
                  <p:embed/>
                </p:oleObj>
              </mc:Choice>
              <mc:Fallback>
                <p:oleObj name="Equation" r:id="rId3" imgW="2156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090738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191" r="648" b="9540"/>
          <a:stretch/>
        </p:blipFill>
        <p:spPr>
          <a:xfrm>
            <a:off x="1070918" y="3170238"/>
            <a:ext cx="6986747" cy="356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Direction of </a:t>
            </a:r>
            <a:r>
              <a:rPr lang="en-US" i="1" u="sng" dirty="0" err="1" smtClean="0">
                <a:latin typeface="Times New Roman" pitchFamily="18" charset="0"/>
              </a:rPr>
              <a:t>d</a:t>
            </a:r>
            <a:r>
              <a:rPr lang="en-US" b="1" u="sng" dirty="0" err="1" smtClean="0">
                <a:latin typeface="Times New Roman" pitchFamily="18" charset="0"/>
              </a:rPr>
              <a:t>e</a:t>
            </a:r>
            <a:r>
              <a:rPr lang="en-US" i="1" u="sng" baseline="-25000" dirty="0" err="1" smtClean="0">
                <a:latin typeface="Times New Roman" pitchFamily="18" charset="0"/>
              </a:rPr>
              <a:t>t</a:t>
            </a:r>
            <a:r>
              <a:rPr lang="en-US" i="1" u="sng" dirty="0" smtClean="0">
                <a:latin typeface="Times New Roman" pitchFamily="18" charset="0"/>
              </a:rPr>
              <a:t> /</a:t>
            </a:r>
            <a:r>
              <a:rPr lang="en-US" i="1" u="sng" dirty="0" err="1" smtClean="0">
                <a:latin typeface="Times New Roman" pitchFamily="18" charset="0"/>
              </a:rPr>
              <a:t>dt</a:t>
            </a:r>
            <a:r>
              <a:rPr lang="en-US" dirty="0" smtClean="0"/>
              <a:t> : As </a:t>
            </a:r>
            <a:r>
              <a:rPr lang="en-US" i="1" dirty="0" err="1" smtClean="0">
                <a:latin typeface="Times New Roman" pitchFamily="18" charset="0"/>
              </a:rPr>
              <a:t>ds</a:t>
            </a:r>
            <a:r>
              <a:rPr lang="en-US" dirty="0" smtClean="0"/>
              <a:t> becomes smaller and smaller,      will begin to point in what direction?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130550" y="2090738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tion" r:id="rId3" imgW="215640" imgH="203040" progId="Equation.DSMT4">
                  <p:embed/>
                </p:oleObj>
              </mc:Choice>
              <mc:Fallback>
                <p:oleObj name="Equation" r:id="rId3" imgW="21564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090738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854325" y="2597150"/>
          <a:ext cx="4191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597150"/>
                        <a:ext cx="419100" cy="515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191" r="648" b="9540"/>
          <a:stretch/>
        </p:blipFill>
        <p:spPr>
          <a:xfrm>
            <a:off x="1070918" y="3170238"/>
            <a:ext cx="6986747" cy="356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Magnitude of</a:t>
            </a:r>
            <a:r>
              <a:rPr lang="en-US" dirty="0" smtClean="0"/>
              <a:t>    : When </a:t>
            </a:r>
            <a:r>
              <a:rPr lang="en-US" i="1" dirty="0" err="1" smtClean="0">
                <a:latin typeface="Times New Roman" pitchFamily="18" charset="0"/>
              </a:rPr>
              <a:t>ds</a:t>
            </a:r>
            <a:r>
              <a:rPr lang="en-US" dirty="0" smtClean="0"/>
              <a:t> becomes infinitesimally small,     can be estimated by the arc length between     and     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magnitude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of      ?  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611813" y="2563813"/>
          <a:ext cx="3540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563813"/>
                        <a:ext cx="35401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6938963" y="2574925"/>
          <a:ext cx="352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574925"/>
                        <a:ext cx="352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308350" y="1566863"/>
          <a:ext cx="3540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1566863"/>
                        <a:ext cx="3540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4498005" y="2086363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9" imgW="215640" imgH="203040" progId="Equation.DSMT4">
                  <p:embed/>
                </p:oleObj>
              </mc:Choice>
              <mc:Fallback>
                <p:oleObj name="Equation" r:id="rId9" imgW="21564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005" y="2086363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84288" y="4283075"/>
          <a:ext cx="581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1" imgW="215640" imgH="203040" progId="Equation.DSMT4">
                  <p:embed/>
                </p:oleObj>
              </mc:Choice>
              <mc:Fallback>
                <p:oleObj name="Equation" r:id="rId11" imgW="2156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4283075"/>
                        <a:ext cx="5810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nt acceleration direction.jpg"/>
          <p:cNvPicPr>
            <a:picLocks noChangeAspect="1"/>
          </p:cNvPicPr>
          <p:nvPr/>
        </p:nvPicPr>
        <p:blipFill>
          <a:blip r:embed="rId13" cstate="print"/>
          <a:srcRect l="10613" t="5303" r="73333" b="65580"/>
          <a:stretch>
            <a:fillRect/>
          </a:stretch>
        </p:blipFill>
        <p:spPr>
          <a:xfrm>
            <a:off x="5486400" y="3596055"/>
            <a:ext cx="2769577" cy="272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Magnitude of</a:t>
            </a:r>
            <a:r>
              <a:rPr lang="en-US" dirty="0" smtClean="0"/>
              <a:t>    : When </a:t>
            </a:r>
            <a:r>
              <a:rPr lang="en-US" i="1" dirty="0" err="1" smtClean="0">
                <a:latin typeface="Times New Roman" pitchFamily="18" charset="0"/>
              </a:rPr>
              <a:t>ds</a:t>
            </a:r>
            <a:r>
              <a:rPr lang="en-US" dirty="0" smtClean="0"/>
              <a:t> becomes infinitesimally small,     can be estimated by the arc length between     and     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magnitude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of      ?  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611813" y="2563813"/>
          <a:ext cx="3540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563813"/>
                        <a:ext cx="35401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6938963" y="2574925"/>
          <a:ext cx="352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574925"/>
                        <a:ext cx="352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06330"/>
              </p:ext>
            </p:extLst>
          </p:nvPr>
        </p:nvGraphicFramePr>
        <p:xfrm>
          <a:off x="970491" y="5002213"/>
          <a:ext cx="24955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2" name="Equation" r:id="rId7" imgW="990360" imgH="228600" progId="Equation.DSMT4">
                  <p:embed/>
                </p:oleObj>
              </mc:Choice>
              <mc:Fallback>
                <p:oleObj name="Equation" r:id="rId7" imgW="990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491" y="5002213"/>
                        <a:ext cx="2495550" cy="5762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308350" y="1566863"/>
          <a:ext cx="3540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1566863"/>
                        <a:ext cx="3540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4451350" y="2105025"/>
          <a:ext cx="547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11" imgW="215640" imgH="203040" progId="Equation.DSMT4">
                  <p:embed/>
                </p:oleObj>
              </mc:Choice>
              <mc:Fallback>
                <p:oleObj name="Equation" r:id="rId11" imgW="21564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105025"/>
                        <a:ext cx="547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84288" y="4283075"/>
          <a:ext cx="581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4283075"/>
                        <a:ext cx="5810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24663" y="4773613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rgbClr val="33CC33"/>
                </a:solidFill>
                <a:latin typeface="Times New Roman" pitchFamily="18" charset="0"/>
              </a:rPr>
              <a:t>d</a:t>
            </a:r>
            <a:r>
              <a:rPr lang="en-US" sz="2400" i="1">
                <a:solidFill>
                  <a:srgbClr val="33CC33"/>
                </a:solidFill>
                <a:latin typeface="Symbol" pitchFamily="18" charset="2"/>
              </a:rPr>
              <a:t>q</a:t>
            </a:r>
          </a:p>
        </p:txBody>
      </p:sp>
      <p:pic>
        <p:nvPicPr>
          <p:cNvPr id="12" name="Picture 11" descr="nt acceleration direction.jpg"/>
          <p:cNvPicPr>
            <a:picLocks noChangeAspect="1"/>
          </p:cNvPicPr>
          <p:nvPr/>
        </p:nvPicPr>
        <p:blipFill>
          <a:blip r:embed="rId15" cstate="print"/>
          <a:srcRect l="10613" t="5303" r="73333" b="65580"/>
          <a:stretch>
            <a:fillRect/>
          </a:stretch>
        </p:blipFill>
        <p:spPr>
          <a:xfrm>
            <a:off x="5486400" y="3596055"/>
            <a:ext cx="2769577" cy="272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Take the time derivative of both sides.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7186"/>
              </p:ext>
            </p:extLst>
          </p:nvPr>
        </p:nvGraphicFramePr>
        <p:xfrm>
          <a:off x="1009121" y="3500438"/>
          <a:ext cx="3040062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3" imgW="1206360" imgH="545760" progId="Equation.DSMT4">
                  <p:embed/>
                </p:oleObj>
              </mc:Choice>
              <mc:Fallback>
                <p:oleObj name="Equation" r:id="rId3" imgW="120636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121" y="3500438"/>
                        <a:ext cx="3040062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392951"/>
              </p:ext>
            </p:extLst>
          </p:nvPr>
        </p:nvGraphicFramePr>
        <p:xfrm>
          <a:off x="940859" y="1888067"/>
          <a:ext cx="13128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859" y="1888067"/>
                        <a:ext cx="1312863" cy="512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707790" y="4027976"/>
            <a:ext cx="1587500" cy="106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velocity equation to determine the value of     ?  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4339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1700" y="2624138"/>
          <a:ext cx="411638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3" imgW="1320480" imgH="393480" progId="Equation.DSMT4">
                  <p:embed/>
                </p:oleObj>
              </mc:Choice>
              <mc:Fallback>
                <p:oleObj name="Equation" r:id="rId3" imgW="1320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624138"/>
                        <a:ext cx="4116388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42854" y="4002088"/>
          <a:ext cx="42370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854" y="4002088"/>
                        <a:ext cx="423703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75035" y="2032733"/>
          <a:ext cx="2921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7" imgW="114120" imgH="203040" progId="Equation.DSMT4">
                  <p:embed/>
                </p:oleObj>
              </mc:Choice>
              <mc:Fallback>
                <p:oleObj name="Equation" r:id="rId7" imgW="11412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035" y="2032733"/>
                        <a:ext cx="2921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840157" y="3754315"/>
            <a:ext cx="1901825" cy="109024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282700" y="2017713"/>
          <a:ext cx="25273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1002960" imgH="952200" progId="Equation.DSMT4">
                  <p:embed/>
                </p:oleObj>
              </mc:Choice>
              <mc:Fallback>
                <p:oleObj name="Equation" r:id="rId3" imgW="100296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017713"/>
                        <a:ext cx="25273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1914404" y="3772511"/>
          <a:ext cx="159861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634680" imgH="406080" progId="Equation.DSMT4">
                  <p:embed/>
                </p:oleObj>
              </mc:Choice>
              <mc:Fallback>
                <p:oleObj name="Equation" r:id="rId5" imgW="63468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404" y="3772511"/>
                        <a:ext cx="1598612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cceleration directio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7806" y="1754037"/>
            <a:ext cx="4434520" cy="490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particle’s acceleration is always nonzero if the particle is moving on a curve, even if its speed is constant. Why? </a:t>
            </a:r>
          </a:p>
        </p:txBody>
      </p:sp>
      <p:pic>
        <p:nvPicPr>
          <p:cNvPr id="7" name="Picture 6" descr="car on t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455" y="3490175"/>
            <a:ext cx="5402776" cy="320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 </a:t>
            </a:r>
            <a:r>
              <a:rPr lang="en-US" dirty="0" smtClean="0"/>
              <a:t>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for the acceleration of Car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would be difficult using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x-y</a:t>
            </a:r>
            <a:r>
              <a:rPr lang="en-US" dirty="0" smtClean="0"/>
              <a:t> coordinates. </a:t>
            </a:r>
          </a:p>
          <a:p>
            <a:pPr lvl="1"/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x-y</a:t>
            </a:r>
            <a:r>
              <a:rPr lang="en-US" sz="2300" dirty="0" smtClean="0"/>
              <a:t> is good for straight line motion.</a:t>
            </a:r>
            <a:endParaRPr lang="en-US" dirty="0" smtClean="0"/>
          </a:p>
        </p:txBody>
      </p:sp>
      <p:pic>
        <p:nvPicPr>
          <p:cNvPr id="5" name="Picture 4" descr="ferris wh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975" y="3033346"/>
            <a:ext cx="4207361" cy="369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particle’s acceleration is always nonzero if the particle is moving on a curve, even if its speed is constant. Why? 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950913" y="3281363"/>
          <a:ext cx="1092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81363"/>
                        <a:ext cx="1092200" cy="512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9872" y="3987053"/>
            <a:ext cx="2982932" cy="2246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/>
              <a:t>Velocity changes </a:t>
            </a:r>
          </a:p>
          <a:p>
            <a:pPr eaLnBrk="1" hangingPunct="1"/>
            <a:r>
              <a:rPr lang="en-US" sz="2800" dirty="0" smtClean="0"/>
              <a:t>direction.</a:t>
            </a:r>
          </a:p>
          <a:p>
            <a:pPr eaLnBrk="1" hangingPunct="1"/>
            <a:r>
              <a:rPr lang="en-US" sz="2800" dirty="0" smtClean="0"/>
              <a:t>A constant speed</a:t>
            </a:r>
          </a:p>
          <a:p>
            <a:pPr eaLnBrk="1" hangingPunct="1"/>
            <a:r>
              <a:rPr lang="en-US" sz="2800" dirty="0" smtClean="0"/>
              <a:t>only means that</a:t>
            </a:r>
          </a:p>
          <a:p>
            <a:pPr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/>
              <a:t> </a:t>
            </a:r>
            <a:r>
              <a:rPr lang="en-US" sz="2800" dirty="0" smtClean="0"/>
              <a:t>= 0.</a:t>
            </a:r>
            <a:endParaRPr lang="en-US" sz="2800" dirty="0"/>
          </a:p>
        </p:txBody>
      </p:sp>
      <p:pic>
        <p:nvPicPr>
          <p:cNvPr id="7" name="Picture 6" descr="car on tr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455" y="3490175"/>
            <a:ext cx="5402776" cy="320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does     represent in the above equation?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7825" y="2730500"/>
          <a:ext cx="3794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114120" imgH="164880" progId="Equation.DSMT4">
                  <p:embed/>
                </p:oleObj>
              </mc:Choice>
              <mc:Fallback>
                <p:oleObj name="Equation" r:id="rId3" imgW="11412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730500"/>
                        <a:ext cx="3794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0738" y="1550988"/>
          <a:ext cx="229393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838080" imgH="406080" progId="Equation.DSMT4">
                  <p:embed/>
                </p:oleObj>
              </mc:Choice>
              <mc:Fallback>
                <p:oleObj name="Equation" r:id="rId5" imgW="8380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550988"/>
                        <a:ext cx="229393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does     represent in the above equation?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7825" y="2730500"/>
          <a:ext cx="3794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3" imgW="114120" imgH="164880" progId="Equation.DSMT4">
                  <p:embed/>
                </p:oleObj>
              </mc:Choice>
              <mc:Fallback>
                <p:oleObj name="Equation" r:id="rId3" imgW="11412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2730500"/>
                        <a:ext cx="3794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82650" y="3995738"/>
            <a:ext cx="6002338" cy="1554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The increase in speed.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Car:  Stepping on the gas pedal.</a:t>
            </a:r>
          </a:p>
        </p:txBody>
      </p:sp>
      <p:graphicFrame>
        <p:nvGraphicFramePr>
          <p:cNvPr id="1638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0738" y="1550988"/>
          <a:ext cx="229393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5" imgW="838080" imgH="406080" progId="Equation.DSMT4">
                  <p:embed/>
                </p:oleObj>
              </mc:Choice>
              <mc:Fallback>
                <p:oleObj name="Equation" r:id="rId5" imgW="8380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550988"/>
                        <a:ext cx="229393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does            represent in the above equation?</a:t>
            </a:r>
          </a:p>
        </p:txBody>
      </p:sp>
      <p:graphicFrame>
        <p:nvGraphicFramePr>
          <p:cNvPr id="1741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22600" y="2720975"/>
          <a:ext cx="939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342720" imgH="215640" progId="Equation.DSMT4">
                  <p:embed/>
                </p:oleObj>
              </mc:Choice>
              <mc:Fallback>
                <p:oleObj name="Equation" r:id="rId3" imgW="34272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720975"/>
                        <a:ext cx="9398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820738" y="1550988"/>
          <a:ext cx="229393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838080" imgH="406080" progId="Equation.DSMT4">
                  <p:embed/>
                </p:oleObj>
              </mc:Choice>
              <mc:Fallback>
                <p:oleObj name="Equation" r:id="rId5" imgW="8380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550988"/>
                        <a:ext cx="229393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does            represent in the above equation?</a:t>
            </a:r>
          </a:p>
        </p:txBody>
      </p:sp>
      <p:graphicFrame>
        <p:nvGraphicFramePr>
          <p:cNvPr id="1741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22600" y="2720975"/>
          <a:ext cx="939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3" imgW="342720" imgH="215640" progId="Equation.DSMT4">
                  <p:embed/>
                </p:oleObj>
              </mc:Choice>
              <mc:Fallback>
                <p:oleObj name="Equation" r:id="rId3" imgW="34272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720975"/>
                        <a:ext cx="9398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71538" y="4062413"/>
            <a:ext cx="7626350" cy="1554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Acceleration due to a change in direction.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Car:  Turning the steering wheel.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820738" y="1550988"/>
          <a:ext cx="229393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5" imgW="838080" imgH="406080" progId="Equation.DSMT4">
                  <p:embed/>
                </p:oleObj>
              </mc:Choice>
              <mc:Fallback>
                <p:oleObj name="Equation" r:id="rId5" imgW="8380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550988"/>
                        <a:ext cx="2293937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Equations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0" y="291941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18000" y="4175125"/>
            <a:ext cx="439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/>
              <a:t>Used if the path curve is a </a:t>
            </a:r>
          </a:p>
          <a:p>
            <a:pPr eaLnBrk="1" hangingPunct="1"/>
            <a:r>
              <a:rPr lang="en-US" sz="2800"/>
              <a:t>given function ( </a:t>
            </a:r>
            <a:r>
              <a:rPr lang="en-US" sz="2800" i="1">
                <a:latin typeface="Times New Roman" pitchFamily="18" charset="0"/>
              </a:rPr>
              <a:t>f </a:t>
            </a:r>
            <a:r>
              <a:rPr lang="en-US" sz="2800">
                <a:latin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) </a:t>
            </a:r>
            <a:r>
              <a:rPr lang="en-US" sz="2800"/>
              <a:t>)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344116" y="1960563"/>
          <a:ext cx="45704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3" imgW="1828800" imgH="571320" progId="Equation.DSMT4">
                  <p:embed/>
                </p:oleObj>
              </mc:Choice>
              <mc:Fallback>
                <p:oleObj name="Equation" r:id="rId3" imgW="18288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116" y="1960563"/>
                        <a:ext cx="45704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107606" y="3747954"/>
          <a:ext cx="29829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5" imgW="1193800" imgH="1028700" progId="Equation.DSMT4">
                  <p:embed/>
                </p:oleObj>
              </mc:Choice>
              <mc:Fallback>
                <p:oleObj name="Equation" r:id="rId5" imgW="1193800" imgH="1028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606" y="3747954"/>
                        <a:ext cx="2982912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93659" y="2064644"/>
          <a:ext cx="339566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7" imgW="1358640" imgH="495000" progId="Equation.DSMT4">
                  <p:embed/>
                </p:oleObj>
              </mc:Choice>
              <mc:Fallback>
                <p:oleObj name="Equation" r:id="rId7" imgW="135864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59" y="2064644"/>
                        <a:ext cx="3395662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car that travels around a circular test track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ar on t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455" y="3490175"/>
            <a:ext cx="5402776" cy="320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coordinate velocity and acceleration equations are given.</a:t>
            </a:r>
          </a:p>
          <a:p>
            <a:r>
              <a:rPr lang="en-US" b="1" dirty="0" smtClean="0"/>
              <a:t>What remains constant when considering circular motion?</a:t>
            </a:r>
            <a:endParaRPr lang="en-US" b="1" dirty="0"/>
          </a:p>
        </p:txBody>
      </p:sp>
      <p:pic>
        <p:nvPicPr>
          <p:cNvPr id="4" name="Picture 3" descr="car on 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031" y="3654801"/>
            <a:ext cx="5125200" cy="3039680"/>
          </a:xfrm>
          <a:prstGeom prst="rect">
            <a:avLst/>
          </a:prstGeom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502018" y="4781305"/>
          <a:ext cx="279241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Equation" r:id="rId4" imgW="1117440" imgH="558720" progId="Equation.DSMT4">
                  <p:embed/>
                </p:oleObj>
              </mc:Choice>
              <mc:Fallback>
                <p:oleObj name="Equation" r:id="rId4" imgW="111744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18" y="4781305"/>
                        <a:ext cx="2792412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884727" y="3803406"/>
          <a:ext cx="16176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6" imgW="647640" imgH="342720" progId="Equation.DSMT4">
                  <p:embed/>
                </p:oleObj>
              </mc:Choice>
              <mc:Fallback>
                <p:oleObj name="Equation" r:id="rId6" imgW="64764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727" y="3803406"/>
                        <a:ext cx="1617662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radius is constant (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).</a:t>
            </a:r>
            <a:endParaRPr lang="en-US" b="1" dirty="0"/>
          </a:p>
        </p:txBody>
      </p:sp>
      <p:pic>
        <p:nvPicPr>
          <p:cNvPr id="4" name="Picture 3" descr="car on 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031" y="3654801"/>
            <a:ext cx="5125200" cy="3039680"/>
          </a:xfrm>
          <a:prstGeom prst="rect">
            <a:avLst/>
          </a:prstGeom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223602" y="2152773"/>
          <a:ext cx="50149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Equation" r:id="rId4" imgW="2006280" imgH="558720" progId="Equation.DSMT4">
                  <p:embed/>
                </p:oleObj>
              </mc:Choice>
              <mc:Fallback>
                <p:oleObj name="Equation" r:id="rId4" imgW="200628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602" y="2152773"/>
                        <a:ext cx="501491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446209" y="2396027"/>
          <a:ext cx="26003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Equation" r:id="rId6" imgW="1041120" imgH="342720" progId="Equation.DSMT4">
                  <p:embed/>
                </p:oleObj>
              </mc:Choice>
              <mc:Fallback>
                <p:oleObj name="Equation" r:id="rId6" imgW="10411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09" y="2396027"/>
                        <a:ext cx="260032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 </a:t>
            </a:r>
            <a:r>
              <a:rPr lang="en-US" dirty="0" smtClean="0"/>
              <a:t>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coordinates are more natural for curved paths that are known.</a:t>
            </a:r>
            <a:endParaRPr lang="en-US" dirty="0"/>
          </a:p>
        </p:txBody>
      </p:sp>
      <p:pic>
        <p:nvPicPr>
          <p:cNvPr id="5" name="Picture 4" descr="ferris whee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7181" y="2639992"/>
            <a:ext cx="4655155" cy="4089218"/>
          </a:xfrm>
          <a:prstGeom prst="rect">
            <a:avLst/>
          </a:prstGeom>
        </p:spPr>
      </p:pic>
      <p:pic>
        <p:nvPicPr>
          <p:cNvPr id="6" name="Picture 5" descr="animat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0803" y="2714596"/>
            <a:ext cx="496824" cy="49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rearrange these equation further.</a:t>
            </a:r>
            <a:endParaRPr lang="en-US" b="1" dirty="0"/>
          </a:p>
        </p:txBody>
      </p:sp>
      <p:pic>
        <p:nvPicPr>
          <p:cNvPr id="4" name="Picture 3" descr="car on 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031" y="3654801"/>
            <a:ext cx="5125200" cy="3039680"/>
          </a:xfrm>
          <a:prstGeom prst="rect">
            <a:avLst/>
          </a:prstGeom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650509" y="5220433"/>
          <a:ext cx="26336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4" imgW="1054080" imgH="355320" progId="Equation.DSMT4">
                  <p:embed/>
                </p:oleObj>
              </mc:Choice>
              <mc:Fallback>
                <p:oleObj name="Equation" r:id="rId4" imgW="105408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09" y="5220433"/>
                        <a:ext cx="26336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287585" y="4333874"/>
          <a:ext cx="12684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6" imgW="507960" imgH="304560" progId="Equation.DSMT4">
                  <p:embed/>
                </p:oleObj>
              </mc:Choice>
              <mc:Fallback>
                <p:oleObj name="Equation" r:id="rId6" imgW="50796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585" y="4333874"/>
                        <a:ext cx="12684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2"/>
          <p:cNvGraphicFramePr>
            <a:graphicFrameLocks noChangeAspect="1"/>
          </p:cNvGraphicFramePr>
          <p:nvPr/>
        </p:nvGraphicFramePr>
        <p:xfrm>
          <a:off x="2830390" y="2108688"/>
          <a:ext cx="279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Equation" r:id="rId8" imgW="1117440" imgH="558720" progId="Equation.DSMT4">
                  <p:embed/>
                </p:oleObj>
              </mc:Choice>
              <mc:Fallback>
                <p:oleObj name="Equation" r:id="rId8" imgW="11174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390" y="2108688"/>
                        <a:ext cx="27940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3"/>
          <p:cNvGraphicFramePr>
            <a:graphicFrameLocks noChangeAspect="1"/>
          </p:cNvGraphicFramePr>
          <p:nvPr/>
        </p:nvGraphicFramePr>
        <p:xfrm>
          <a:off x="978877" y="2298822"/>
          <a:ext cx="15859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Equation" r:id="rId10" imgW="634680" imgH="342720" progId="Equation.DSMT4">
                  <p:embed/>
                </p:oleObj>
              </mc:Choice>
              <mc:Fallback>
                <p:oleObj name="Equation" r:id="rId10" imgW="63468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877" y="2298822"/>
                        <a:ext cx="15859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ski jumper shown in the figure.  Neglect surface friction and air resistance.  Determine the direction of the velocity and acceleration of the skier at position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.  Use the arrow diagram to describe the direction.</a:t>
            </a:r>
            <a:endParaRPr lang="en-US" dirty="0"/>
          </a:p>
        </p:txBody>
      </p:sp>
      <p:pic>
        <p:nvPicPr>
          <p:cNvPr id="4" name="Picture 3" descr="ski on a m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662" y="4503289"/>
            <a:ext cx="4202395" cy="2190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direction is the acceleration of the skier at position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ski on a m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586" y="2687936"/>
            <a:ext cx="7685140" cy="400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direction is the acceleration of the skier at position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ski on a m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586" y="2687936"/>
            <a:ext cx="7685140" cy="40058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858609" y="4355124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5" y="4844562"/>
            <a:ext cx="32573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direction is the acceleration of the skier at position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ski on a m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586" y="2687936"/>
            <a:ext cx="7685140" cy="40058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521570" y="2611316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58609" y="4355124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5" y="4844562"/>
            <a:ext cx="32573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7739" y="2288931"/>
            <a:ext cx="32573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direction is the acceleration of the skier at position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ski on a m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586" y="2687936"/>
            <a:ext cx="7685140" cy="40058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521570" y="2611316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98124" y="4495800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58609" y="4355124"/>
            <a:ext cx="465992" cy="465992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5" y="4844562"/>
            <a:ext cx="32573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4692" y="4970585"/>
            <a:ext cx="3385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7739" y="2288931"/>
            <a:ext cx="32573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Consider a ball moving at 5 m/s, but in the following situations represented in the figure.  Rank the situations in order of largest to smallest ball acceleration magnitude for the instant represented in the figure.</a:t>
            </a:r>
            <a:endParaRPr lang="en-US" dirty="0"/>
          </a:p>
        </p:txBody>
      </p:sp>
      <p:pic>
        <p:nvPicPr>
          <p:cNvPr id="7" name="Content Placeholder 6" descr="bal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0871"/>
            <a:ext cx="4328746" cy="322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Largest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Smallest</a:t>
            </a:r>
            <a:endParaRPr lang="en-US" dirty="0"/>
          </a:p>
        </p:txBody>
      </p:sp>
      <p:pic>
        <p:nvPicPr>
          <p:cNvPr id="16" name="Content Placeholder 6" descr="ball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35263" y="1951038"/>
            <a:ext cx="6408737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Largest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Next</a:t>
            </a:r>
          </a:p>
          <a:p>
            <a:pPr>
              <a:buNone/>
            </a:pPr>
            <a:r>
              <a:rPr lang="en-US" dirty="0" smtClean="0"/>
              <a:t>Smallest</a:t>
            </a:r>
            <a:endParaRPr lang="en-US" dirty="0"/>
          </a:p>
        </p:txBody>
      </p:sp>
      <p:pic>
        <p:nvPicPr>
          <p:cNvPr id="16" name="Content Placeholder 6" descr="ball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735263" y="1951038"/>
            <a:ext cx="6408737" cy="4781550"/>
          </a:xfrm>
        </p:spPr>
      </p:pic>
      <p:sp>
        <p:nvSpPr>
          <p:cNvPr id="7" name="TextBox 6"/>
          <p:cNvSpPr txBox="1"/>
          <p:nvPr/>
        </p:nvSpPr>
        <p:spPr>
          <a:xfrm>
            <a:off x="1978351" y="159198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4361" y="214486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544" y="33306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D, 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9914" y="449328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5301" y="275826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7965" y="1655636"/>
            <a:ext cx="1672253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9.81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2668" y="1654603"/>
            <a:ext cx="1821332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&lt;9.81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8047" y="1657040"/>
            <a:ext cx="1316386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0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9362" y="1654894"/>
            <a:ext cx="1821332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&lt;9.81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8551" y="4009086"/>
            <a:ext cx="145905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25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8016" y="4082478"/>
            <a:ext cx="145905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= 27 m/s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086230" y="1215048"/>
          <a:ext cx="25225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Equation" r:id="rId4" imgW="1244520" imgH="203040" progId="Equation.DSMT4">
                  <p:embed/>
                </p:oleObj>
              </mc:Choice>
              <mc:Fallback>
                <p:oleObj name="Equation" r:id="rId4" imgW="12445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230" y="1215048"/>
                        <a:ext cx="2522538" cy="4111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063392" y="4502394"/>
          <a:ext cx="812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Equation" r:id="rId6" imgW="406080" imgH="380880" progId="Equation.DSMT4">
                  <p:embed/>
                </p:oleObj>
              </mc:Choice>
              <mc:Fallback>
                <p:oleObj name="Equation" r:id="rId6" imgW="4060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392" y="4502394"/>
                        <a:ext cx="812800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7493000" y="6096000"/>
          <a:ext cx="165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Equation" r:id="rId8" imgW="825480" imgH="380880" progId="Equation.DSMT4">
                  <p:embed/>
                </p:oleObj>
              </mc:Choice>
              <mc:Fallback>
                <p:oleObj name="Equation" r:id="rId8" imgW="82548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6096000"/>
                        <a:ext cx="1651000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known that the total amount of acceleration that a racecar tire can achieve before skidding is limited.  Therefore, which of the following paths should a racecar driver take through a curve in order to maximize the amount of speed that she can carry through the curve?</a:t>
            </a:r>
            <a:endParaRPr lang="en-US" dirty="0"/>
          </a:p>
        </p:txBody>
      </p:sp>
      <p:pic>
        <p:nvPicPr>
          <p:cNvPr id="4" name="Picture 3" descr="racecar path.jpg"/>
          <p:cNvPicPr/>
          <p:nvPr/>
        </p:nvPicPr>
        <p:blipFill>
          <a:blip r:embed="rId2" cstate="print"/>
          <a:srcRect l="3343" t="1863" r="16205" b="16615"/>
          <a:stretch>
            <a:fillRect/>
          </a:stretch>
        </p:blipFill>
        <p:spPr>
          <a:xfrm>
            <a:off x="7271057" y="5037992"/>
            <a:ext cx="1683996" cy="1623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&amp; Tangential </a:t>
            </a:r>
            <a:r>
              <a:rPr lang="en-US" dirty="0" err="1" smtClean="0"/>
              <a:t>Coor</a:t>
            </a:r>
            <a:r>
              <a:rPr lang="en-US" dirty="0" smtClean="0"/>
              <a:t>. Sys.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the path of the particle is known.</a:t>
            </a:r>
          </a:p>
          <a:p>
            <a:r>
              <a:rPr lang="en-US" dirty="0" smtClean="0"/>
              <a:t>Body fixed coordinate frame</a:t>
            </a:r>
          </a:p>
          <a:p>
            <a:pPr lvl="1"/>
            <a:r>
              <a:rPr lang="en-US" dirty="0" smtClean="0"/>
              <a:t>Attached to and moves with the particle.</a:t>
            </a:r>
          </a:p>
          <a:p>
            <a:endParaRPr lang="en-US" dirty="0"/>
          </a:p>
        </p:txBody>
      </p:sp>
      <p:pic>
        <p:nvPicPr>
          <p:cNvPr id="4" name="Picture 3" descr="nt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885" y="3724108"/>
            <a:ext cx="3547249" cy="296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5588"/>
            <a:ext cx="4009293" cy="5103812"/>
          </a:xfrm>
        </p:spPr>
        <p:txBody>
          <a:bodyPr/>
          <a:lstStyle/>
          <a:p>
            <a:r>
              <a:rPr lang="en-US" dirty="0" smtClean="0"/>
              <a:t>Which of the following paths should a racecar driver take through a curve in order to maximize the amount of speed that she can carry through the curve?</a:t>
            </a:r>
            <a:endParaRPr lang="en-US" dirty="0"/>
          </a:p>
        </p:txBody>
      </p:sp>
      <p:pic>
        <p:nvPicPr>
          <p:cNvPr id="4" name="Picture 3" descr="racecar path.jpg"/>
          <p:cNvPicPr/>
          <p:nvPr/>
        </p:nvPicPr>
        <p:blipFill>
          <a:blip r:embed="rId2" cstate="print"/>
          <a:srcRect l="3343" t="1863" r="16205" b="16615"/>
          <a:stretch>
            <a:fillRect/>
          </a:stretch>
        </p:blipFill>
        <p:spPr>
          <a:xfrm>
            <a:off x="4344757" y="1978268"/>
            <a:ext cx="4566334" cy="440162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5588"/>
            <a:ext cx="4009293" cy="5103812"/>
          </a:xfrm>
        </p:spPr>
        <p:txBody>
          <a:bodyPr/>
          <a:lstStyle/>
          <a:p>
            <a:r>
              <a:rPr lang="en-US" dirty="0" smtClean="0"/>
              <a:t>Which of the following paths should a racecar driver take through a curve in order to maximize the amount of speed that she can carry through the curve?</a:t>
            </a:r>
            <a:endParaRPr lang="en-US" dirty="0"/>
          </a:p>
        </p:txBody>
      </p:sp>
      <p:pic>
        <p:nvPicPr>
          <p:cNvPr id="4" name="Picture 3" descr="racecar path.jpg"/>
          <p:cNvPicPr/>
          <p:nvPr/>
        </p:nvPicPr>
        <p:blipFill>
          <a:blip r:embed="rId3" cstate="print"/>
          <a:srcRect l="3343" t="1863" r="16205" b="16615"/>
          <a:stretch>
            <a:fillRect/>
          </a:stretch>
        </p:blipFill>
        <p:spPr>
          <a:xfrm>
            <a:off x="4344757" y="1978268"/>
            <a:ext cx="4566334" cy="4401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98677" y="4281854"/>
            <a:ext cx="2004646" cy="21277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6072798" y="1670539"/>
          <a:ext cx="1941370" cy="94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4" imgW="1117440" imgH="558720" progId="Equation.DSMT4">
                  <p:embed/>
                </p:oleObj>
              </mc:Choice>
              <mc:Fallback>
                <p:oleObj name="Equation" r:id="rId4" imgW="1117440" imgH="55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798" y="1670539"/>
                        <a:ext cx="1941370" cy="940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EP3.3-6</a:t>
            </a:r>
          </a:p>
          <a:p>
            <a:pPr eaLnBrk="1" hangingPunct="1"/>
            <a:r>
              <a:rPr lang="en-US" dirty="0" smtClean="0"/>
              <a:t>EP3.3-7 (Video)</a:t>
            </a:r>
          </a:p>
          <a:p>
            <a:pPr eaLnBrk="1" hangingPunct="1"/>
            <a:r>
              <a:rPr lang="en-US" dirty="0" smtClean="0"/>
              <a:t>EP3.3-8</a:t>
            </a:r>
          </a:p>
          <a:p>
            <a:pPr eaLnBrk="1" hangingPunct="1"/>
            <a:r>
              <a:rPr lang="en-US" dirty="0" smtClean="0"/>
              <a:t>EP3.3-9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 &amp; Tangential </a:t>
            </a:r>
            <a:r>
              <a:rPr lang="en-US" dirty="0" err="1" smtClean="0"/>
              <a:t>Coor</a:t>
            </a:r>
            <a:r>
              <a:rPr lang="en-US" dirty="0" smtClean="0"/>
              <a:t>. Sys.</a:t>
            </a:r>
            <a:endParaRPr lang="en-US" b="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" name="Picture 4" descr="Kinematics Particles - Curvilinear 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1636713"/>
            <a:ext cx="681037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 &amp; Tangential </a:t>
            </a:r>
            <a:r>
              <a:rPr lang="en-US" dirty="0" err="1" smtClean="0"/>
              <a:t>Coor</a:t>
            </a:r>
            <a:r>
              <a:rPr lang="en-US" dirty="0" smtClean="0"/>
              <a:t>. Sys.</a:t>
            </a:r>
            <a:endParaRPr lang="en-US" b="0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>
                <a:latin typeface="Times New Roman" pitchFamily="18" charset="0"/>
              </a:rPr>
              <a:t>t</a:t>
            </a:r>
            <a:r>
              <a:rPr lang="en-US" b="1" u="sng" dirty="0" smtClean="0"/>
              <a:t> - axis:</a:t>
            </a:r>
            <a:r>
              <a:rPr lang="en-US" dirty="0" smtClean="0"/>
              <a:t> The positive </a:t>
            </a:r>
            <a:r>
              <a:rPr lang="en-US" i="1" dirty="0" smtClean="0">
                <a:latin typeface="Times New Roman" pitchFamily="18" charset="0"/>
              </a:rPr>
              <a:t>t</a:t>
            </a:r>
            <a:r>
              <a:rPr lang="en-US" dirty="0" smtClean="0"/>
              <a:t> – axis is in the direction of motion, tangent to the path curve. </a:t>
            </a:r>
            <a:endParaRPr lang="en-US" sz="2400" i="1" dirty="0" smtClean="0"/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4494213" y="313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i="1">
              <a:latin typeface="Times New Roman" pitchFamily="18" charset="0"/>
            </a:endParaRPr>
          </a:p>
        </p:txBody>
      </p:sp>
      <p:pic>
        <p:nvPicPr>
          <p:cNvPr id="6" name="Picture 5" descr="nt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183" y="3164071"/>
            <a:ext cx="4216951" cy="352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 &amp; Tangential </a:t>
            </a:r>
            <a:r>
              <a:rPr lang="en-US" dirty="0" err="1" smtClean="0"/>
              <a:t>Coor</a:t>
            </a:r>
            <a:r>
              <a:rPr lang="en-US" dirty="0" smtClean="0"/>
              <a:t>. Sys.</a:t>
            </a:r>
            <a:endParaRPr lang="en-US" b="0" dirty="0" smtClean="0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8256588" cy="4435475"/>
          </a:xfrm>
        </p:spPr>
        <p:txBody>
          <a:bodyPr/>
          <a:lstStyle/>
          <a:p>
            <a:pPr eaLnBrk="1" hangingPunct="1"/>
            <a:r>
              <a:rPr lang="en-US" b="1" i="1" u="sng" dirty="0" smtClean="0">
                <a:latin typeface="Times New Roman" pitchFamily="18" charset="0"/>
              </a:rPr>
              <a:t>n</a:t>
            </a:r>
            <a:r>
              <a:rPr lang="en-US" b="1" u="sng" dirty="0" smtClean="0"/>
              <a:t> – axis:</a:t>
            </a:r>
            <a:r>
              <a:rPr lang="en-US" dirty="0" smtClean="0"/>
              <a:t> The positive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– axis is perpendicular to the </a:t>
            </a:r>
            <a:r>
              <a:rPr lang="en-US" i="1" dirty="0" smtClean="0">
                <a:latin typeface="Times New Roman" pitchFamily="18" charset="0"/>
              </a:rPr>
              <a:t>t</a:t>
            </a:r>
            <a:r>
              <a:rPr lang="en-US" dirty="0" smtClean="0"/>
              <a:t> – axis and is directed toward the center of curvature.</a:t>
            </a:r>
            <a:endParaRPr lang="en-US" sz="2400" i="1" dirty="0" smtClean="0"/>
          </a:p>
        </p:txBody>
      </p:sp>
      <p:pic>
        <p:nvPicPr>
          <p:cNvPr id="5" name="Picture 4" descr="nt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334" y="3335628"/>
            <a:ext cx="4011800" cy="335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3.3-1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axes for the two particles.  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denotes the center of curvature.</a:t>
            </a:r>
            <a:endParaRPr lang="en-US" dirty="0"/>
          </a:p>
        </p:txBody>
      </p:sp>
      <p:pic>
        <p:nvPicPr>
          <p:cNvPr id="6" name="Picture 5" descr="draw nt coordi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107" y="2668953"/>
            <a:ext cx="8121009" cy="403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nceptual Dynamics&amp;#x0D;&amp;#x0A;&amp;quot;&quot;/&gt;&lt;property id=&quot;20307&quot; value=&quot;256&quot;/&gt;&lt;/object&gt;&lt;object type=&quot;3&quot; unique_id=&quot;10006&quot;&gt;&lt;property id=&quot;20148&quot; value=&quot;5&quot;/&gt;&lt;property id=&quot;20300&quot; value=&quot;Slide 6 - &amp;quot;Normal &amp;amp; Tangential Coor. Sys.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Normal &amp;amp; Tangential Coor. Sys.&amp;quot;&quot;/&gt;&lt;property id=&quot;20307&quot; value=&quot;259&quot;/&gt;&lt;/object&gt;&lt;object type=&quot;3&quot; unique_id=&quot;10008&quot;&gt;&lt;property id=&quot;20148&quot; value=&quot;5&quot;/&gt;&lt;property id=&quot;20300&quot; value=&quot;Slide 8 - &amp;quot;Normal &amp;amp; Tangential Coor. Sys.&amp;quot;&quot;/&gt;&lt;property id=&quot;20307&quot; value=&quot;260&quot;/&gt;&lt;/object&gt;&lt;object type=&quot;3&quot; unique_id=&quot;10009&quot;&gt;&lt;property id=&quot;20148&quot; value=&quot;5&quot;/&gt;&lt;property id=&quot;20300&quot; value=&quot;Slide 9 - &amp;quot;Example 3.3-1&amp;quot;&quot;/&gt;&lt;property id=&quot;20307&quot; value=&quot;287&quot;/&gt;&lt;/object&gt;&lt;object type=&quot;3&quot; unique_id=&quot;10010&quot;&gt;&lt;property id=&quot;20148&quot; value=&quot;5&quot;/&gt;&lt;property id=&quot;20300&quot; value=&quot;Slide 10 - &amp;quot;Example 3.3-1&amp;quot;&quot;/&gt;&lt;property id=&quot;20307&quot; value=&quot;288&quot;/&gt;&lt;/object&gt;&lt;object type=&quot;3&quot; unique_id=&quot;10011&quot;&gt;&lt;property id=&quot;20148&quot; value=&quot;5&quot;/&gt;&lt;property id=&quot;20300&quot; value=&quot;Slide 13 - &amp;quot;Example 3.3-2&amp;quot;&quot;/&gt;&lt;property id=&quot;20307&quot; value=&quot;261&quot;/&gt;&lt;/object&gt;&lt;object type=&quot;3&quot; unique_id=&quot;10012&quot;&gt;&lt;property id=&quot;20148&quot; value=&quot;5&quot;/&gt;&lt;property id=&quot;20300&quot; value=&quot;Slide 14 - &amp;quot;Example 3.3-2&amp;quot;&quot;/&gt;&lt;property id=&quot;20307&quot; value=&quot;263&quot;/&gt;&lt;/object&gt;&lt;object type=&quot;3&quot; unique_id=&quot;10013&quot;&gt;&lt;property id=&quot;20148&quot; value=&quot;5&quot;/&gt;&lt;property id=&quot;20300&quot; value=&quot;Slide 16 - &amp;quot;Example 3.3-2&amp;quot;&quot;/&gt;&lt;property id=&quot;20307&quot; value=&quot;264&quot;/&gt;&lt;/object&gt;&lt;object type=&quot;3&quot; unique_id=&quot;10014&quot;&gt;&lt;property id=&quot;20148&quot; value=&quot;5&quot;/&gt;&lt;property id=&quot;20300&quot; value=&quot;Slide 17 - &amp;quot;Example 3.3-2&amp;quot;&quot;/&gt;&lt;property id=&quot;20307&quot; value=&quot;265&quot;/&gt;&lt;/object&gt;&lt;object type=&quot;3&quot; unique_id=&quot;10016&quot;&gt;&lt;property id=&quot;20148&quot; value=&quot;5&quot;/&gt;&lt;property id=&quot;20300&quot; value=&quot;Slide 19 - &amp;quot;Acceleration&amp;quot;&quot;/&gt;&lt;property id=&quot;20307&quot; value=&quot;268&quot;/&gt;&lt;/object&gt;&lt;object type=&quot;3&quot; unique_id=&quot;10018&quot;&gt;&lt;property id=&quot;20148&quot; value=&quot;5&quot;/&gt;&lt;property id=&quot;20300&quot; value=&quot;Slide 24 - &amp;quot;Example 3.3-3&amp;quot;&quot;/&gt;&lt;property id=&quot;20307&quot; value=&quot;270&quot;/&gt;&lt;/object&gt;&lt;object type=&quot;3&quot; unique_id=&quot;10019&quot;&gt;&lt;property id=&quot;20148&quot; value=&quot;5&quot;/&gt;&lt;property id=&quot;20300&quot; value=&quot;Slide 25 - &amp;quot;Example 3.3-3&amp;quot;&quot;/&gt;&lt;property id=&quot;20307&quot; value=&quot;271&quot;/&gt;&lt;/object&gt;&lt;object type=&quot;3&quot; unique_id=&quot;10020&quot;&gt;&lt;property id=&quot;20148&quot; value=&quot;5&quot;/&gt;&lt;property id=&quot;20300&quot; value=&quot;Slide 27 - &amp;quot;Example 3.3-3&amp;quot;&quot;/&gt;&lt;property id=&quot;20307&quot; value=&quot;272&quot;/&gt;&lt;/object&gt;&lt;object type=&quot;3&quot; unique_id=&quot;10021&quot;&gt;&lt;property id=&quot;20148&quot; value=&quot;5&quot;/&gt;&lt;property id=&quot;20300&quot; value=&quot;Slide 29 - &amp;quot;Example 3.3-3&amp;quot;&quot;/&gt;&lt;property id=&quot;20307&quot; value=&quot;273&quot;/&gt;&lt;/object&gt;&lt;object type=&quot;3&quot; unique_id=&quot;10022&quot;&gt;&lt;property id=&quot;20148&quot; value=&quot;5&quot;/&gt;&lt;property id=&quot;20300&quot; value=&quot;Slide 31 - &amp;quot;Example 3.3-3&amp;quot;&quot;/&gt;&lt;property id=&quot;20307&quot; value=&quot;289&quot;/&gt;&lt;/object&gt;&lt;object type=&quot;3&quot; unique_id=&quot;10023&quot;&gt;&lt;property id=&quot;20148&quot; value=&quot;5&quot;/&gt;&lt;property id=&quot;20300&quot; value=&quot;Slide 32 - &amp;quot;Example 3.3-3&amp;quot;&quot;/&gt;&lt;property id=&quot;20307&quot; value=&quot;274&quot;/&gt;&lt;/object&gt;&lt;object type=&quot;3&quot; unique_id=&quot;10024&quot;&gt;&lt;property id=&quot;20148&quot; value=&quot;5&quot;/&gt;&lt;property id=&quot;20300&quot; value=&quot;Slide 33 - &amp;quot;Acceleration&amp;quot;&quot;/&gt;&lt;property id=&quot;20307&quot; value=&quot;267&quot;/&gt;&lt;/object&gt;&lt;object type=&quot;3&quot; unique_id=&quot;10025&quot;&gt;&lt;property id=&quot;20148&quot; value=&quot;5&quot;/&gt;&lt;property id=&quot;20300&quot; value=&quot;Slide 35 - &amp;quot;Acceleration&amp;quot;&quot;/&gt;&lt;property id=&quot;20307&quot; value=&quot;275&quot;/&gt;&lt;/object&gt;&lt;object type=&quot;3&quot; unique_id=&quot;10026&quot;&gt;&lt;property id=&quot;20148&quot; value=&quot;5&quot;/&gt;&lt;property id=&quot;20300&quot; value=&quot;Slide 37 - &amp;quot;Acceleration&amp;quot;&quot;/&gt;&lt;property id=&quot;20307&quot; value=&quot;276&quot;/&gt;&lt;/object&gt;&lt;object type=&quot;3&quot; unique_id=&quot;10027&quot;&gt;&lt;property id=&quot;20148&quot; value=&quot;5&quot;/&gt;&lt;property id=&quot;20300&quot; value=&quot;Slide 39&quot;/&gt;&lt;property id=&quot;20307&quot; value=&quot;277&quot;/&gt;&lt;/object&gt;&lt;object type=&quot;3&quot; unique_id=&quot;10028&quot;&gt;&lt;property id=&quot;20148&quot; value=&quot;5&quot;/&gt;&lt;property id=&quot;20300&quot; value=&quot;Slide 40 - &amp;quot;Important Equations&amp;quot;&quot;/&gt;&lt;property id=&quot;20307&quot; value=&quot;278&quot;/&gt;&lt;/object&gt;&lt;object type=&quot;3&quot; unique_id=&quot;10029&quot;&gt;&lt;property id=&quot;20148&quot; value=&quot;5&quot;/&gt;&lt;property id=&quot;20300&quot; value=&quot;Slide 45 - &amp;quot;Example Problems&amp;quot;&quot;/&gt;&lt;property id=&quot;20307&quot; value=&quot;279&quot;/&gt;&lt;/object&gt;&lt;object type=&quot;3&quot; unique_id=&quot;10177&quot;&gt;&lt;property id=&quot;20148&quot; value=&quot;5&quot;/&gt;&lt;property id=&quot;20300&quot; value=&quot;Slide 5 - &amp;quot;Normal &amp;amp; Tangential Coor. Sys.&amp;quot;&quot;/&gt;&lt;property id=&quot;20307&quot; value=&quot;290&quot;/&gt;&lt;/object&gt;&lt;object type=&quot;3&quot; unique_id=&quot;10466&quot;&gt;&lt;property id=&quot;20148&quot; value=&quot;5&quot;/&gt;&lt;property id=&quot;20300&quot; value=&quot;Slide 12 - &amp;quot;Velocity&amp;quot;&quot;/&gt;&lt;property id=&quot;20307&quot; value=&quot;291&quot;/&gt;&lt;/object&gt;&lt;object type=&quot;3&quot; unique_id=&quot;10686&quot;&gt;&lt;property id=&quot;20148&quot; value=&quot;5&quot;/&gt;&lt;property id=&quot;20300&quot; value=&quot;Slide 21 - &amp;quot;Example 3.3-3&amp;quot;&quot;/&gt;&lt;property id=&quot;20307&quot; value=&quot;292&quot;/&gt;&lt;/object&gt;&lt;object type=&quot;3&quot; unique_id=&quot;10687&quot;&gt;&lt;property id=&quot;20148&quot; value=&quot;5&quot;/&gt;&lt;property id=&quot;20300&quot; value=&quot;Slide 23 - &amp;quot;Example 3.3-3&amp;quot;&quot;/&gt;&lt;property id=&quot;20307&quot; value=&quot;293&quot;/&gt;&lt;/object&gt;&lt;object type=&quot;3&quot; unique_id=&quot;11061&quot;&gt;&lt;property id=&quot;20148&quot; value=&quot;5&quot;/&gt;&lt;property id=&quot;20300&quot; value=&quot;Slide 41 - &amp;quot;Conceptual Example 2.4-1&amp;quot;&quot;/&gt;&lt;property id=&quot;20307&quot; value=&quot;294&quot;/&gt;&lt;/object&gt;&lt;object type=&quot;3&quot; unique_id=&quot;11062&quot;&gt;&lt;property id=&quot;20148&quot; value=&quot;5&quot;/&gt;&lt;property id=&quot;20300&quot; value=&quot;Slide 42 - &amp;quot;Conceptual Example 2.4-1&amp;quot;&quot;/&gt;&lt;property id=&quot;20307&quot; value=&quot;295&quot;/&gt;&lt;/object&gt;&lt;object type=&quot;3&quot; unique_id=&quot;11063&quot;&gt;&lt;property id=&quot;20148&quot; value=&quot;5&quot;/&gt;&lt;property id=&quot;20300&quot; value=&quot;Slide 43 - &amp;quot;Conceptual Example 2.4-2&amp;quot;&quot;/&gt;&lt;property id=&quot;20307&quot; value=&quot;296&quot;/&gt;&lt;/object&gt;&lt;object type=&quot;3&quot; unique_id=&quot;11064&quot;&gt;&lt;property id=&quot;20148&quot; value=&quot;5&quot;/&gt;&lt;property id=&quot;20300&quot; value=&quot;Slide 44&quot;/&gt;&lt;property id=&quot;20307&quot; value=&quot;297&quot;/&gt;&lt;/object&gt;&lt;object type=&quot;3&quot; unique_id=&quot;11066&quot;&gt;&lt;property id=&quot;20148&quot; value=&quot;5&quot;/&gt;&lt;property id=&quot;20300&quot; value=&quot;Slide 3 - &amp;quot;n-t coordinate system&amp;quot;&quot;/&gt;&lt;property id=&quot;20307&quot; value=&quot;299&quot;/&gt;&lt;/object&gt;&lt;object type=&quot;3&quot; unique_id=&quot;11067&quot;&gt;&lt;property id=&quot;20148&quot; value=&quot;5&quot;/&gt;&lt;property id=&quot;20300&quot; value=&quot;Slide 4 - &amp;quot;n-t coordinate system&amp;quot;&quot;/&gt;&lt;property id=&quot;20307&quot; value=&quot;300&quot;/&gt;&lt;/object&gt;&lt;object type=&quot;3&quot; unique_id=&quot;11392&quot;&gt;&lt;property id=&quot;20148&quot; value=&quot;5&quot;/&gt;&lt;property id=&quot;20300&quot; value=&quot;Slide 2 - &amp;quot;n-t Coordinate System&amp;quot;&quot;/&gt;&lt;property id=&quot;20307&quot; value=&quot;301&quot;/&gt;&lt;/object&gt;&lt;object type=&quot;3&quot; unique_id=&quot;11393&quot;&gt;&lt;property id=&quot;20148&quot; value=&quot;5&quot;/&gt;&lt;property id=&quot;20300&quot; value=&quot;Slide 11 - &amp;quot;Velocity&amp;quot;&quot;/&gt;&lt;property id=&quot;20307&quot; value=&quot;302&quot;/&gt;&lt;/object&gt;&lt;object type=&quot;3&quot; unique_id=&quot;11394&quot;&gt;&lt;property id=&quot;20148&quot; value=&quot;5&quot;/&gt;&lt;property id=&quot;20300&quot; value=&quot;Slide 15 - &amp;quot;Example 3.3-2&amp;quot;&quot;/&gt;&lt;property id=&quot;20307&quot; value=&quot;303&quot;/&gt;&lt;/object&gt;&lt;object type=&quot;3&quot; unique_id=&quot;11395&quot;&gt;&lt;property id=&quot;20148&quot; value=&quot;5&quot;/&gt;&lt;property id=&quot;20300&quot; value=&quot;Slide 18 - &amp;quot;Acceleration&amp;quot;&quot;/&gt;&lt;property id=&quot;20307&quot; value=&quot;304&quot;/&gt;&lt;/object&gt;&lt;object type=&quot;3&quot; unique_id=&quot;11396&quot;&gt;&lt;property id=&quot;20148&quot; value=&quot;5&quot;/&gt;&lt;property id=&quot;20300&quot; value=&quot;Slide 20 - &amp;quot;Acceleration&amp;quot;&quot;/&gt;&lt;property id=&quot;20307&quot; value=&quot;305&quot;/&gt;&lt;/object&gt;&lt;object type=&quot;3&quot; unique_id=&quot;11397&quot;&gt;&lt;property id=&quot;20148&quot; value=&quot;5&quot;/&gt;&lt;property id=&quot;20300&quot; value=&quot;Slide 22 - &amp;quot;Example 3.3-3&amp;quot;&quot;/&gt;&lt;property id=&quot;20307&quot; value=&quot;306&quot;/&gt;&lt;/object&gt;&lt;object type=&quot;3&quot; unique_id=&quot;11398&quot;&gt;&lt;property id=&quot;20148&quot; value=&quot;5&quot;/&gt;&lt;property id=&quot;20300&quot; value=&quot;Slide 26 - &amp;quot;Example 3.3-3&amp;quot;&quot;/&gt;&lt;property id=&quot;20307&quot; value=&quot;307&quot;/&gt;&lt;/object&gt;&lt;object type=&quot;3&quot; unique_id=&quot;11399&quot;&gt;&lt;property id=&quot;20148&quot; value=&quot;5&quot;/&gt;&lt;property id=&quot;20300&quot; value=&quot;Slide 28 - &amp;quot;Example 3.3-3&amp;quot;&quot;/&gt;&lt;property id=&quot;20307&quot; value=&quot;308&quot;/&gt;&lt;/object&gt;&lt;object type=&quot;3&quot; unique_id=&quot;11400&quot;&gt;&lt;property id=&quot;20148&quot; value=&quot;5&quot;/&gt;&lt;property id=&quot;20300&quot; value=&quot;Slide 30 - &amp;quot;Example 3.3-3&amp;quot;&quot;/&gt;&lt;property id=&quot;20307&quot; value=&quot;309&quot;/&gt;&lt;/object&gt;&lt;object type=&quot;3&quot; unique_id=&quot;11667&quot;&gt;&lt;property id=&quot;20148&quot; value=&quot;5&quot;/&gt;&lt;property id=&quot;20300&quot; value=&quot;Slide 34 - &amp;quot;Acceleration&amp;quot;&quot;/&gt;&lt;property id=&quot;20307&quot; value=&quot;310&quot;/&gt;&lt;/object&gt;&lt;object type=&quot;3&quot; unique_id=&quot;11668&quot;&gt;&lt;property id=&quot;20148&quot; value=&quot;5&quot;/&gt;&lt;property id=&quot;20300&quot; value=&quot;Slide 36 - &amp;quot;Acceleration&amp;quot;&quot;/&gt;&lt;property id=&quot;20307&quot; value=&quot;311&quot;/&gt;&lt;/object&gt;&lt;object type=&quot;3&quot; unique_id=&quot;11669&quot;&gt;&lt;property id=&quot;20148&quot; value=&quot;5&quot;/&gt;&lt;property id=&quot;20300&quot; value=&quot;Slide 38 - &amp;quot;Acceleration&amp;quot;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1286</TotalTime>
  <Words>1018</Words>
  <Application>Microsoft Office PowerPoint</Application>
  <PresentationFormat>On-screen Show (4:3)</PresentationFormat>
  <Paragraphs>198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Watermark</vt:lpstr>
      <vt:lpstr>Equation</vt:lpstr>
      <vt:lpstr>MathType 6.0 Equation</vt:lpstr>
      <vt:lpstr>Conceptual Dynamics </vt:lpstr>
      <vt:lpstr>n-t Coordinate System</vt:lpstr>
      <vt:lpstr>n-t coordinate system</vt:lpstr>
      <vt:lpstr>n-t coordinate system</vt:lpstr>
      <vt:lpstr>Normal &amp; Tangential Coor. Sys.</vt:lpstr>
      <vt:lpstr>Normal &amp; Tangential Coor. Sys.</vt:lpstr>
      <vt:lpstr>Normal &amp; Tangential Coor. Sys.</vt:lpstr>
      <vt:lpstr>Normal &amp; Tangential Coor. Sys.</vt:lpstr>
      <vt:lpstr>Example 3.3-1</vt:lpstr>
      <vt:lpstr>Example 3.3-1</vt:lpstr>
      <vt:lpstr>Velocity</vt:lpstr>
      <vt:lpstr>Velocity</vt:lpstr>
      <vt:lpstr>Example 3.3-2</vt:lpstr>
      <vt:lpstr>Example 3.3-2</vt:lpstr>
      <vt:lpstr>Example 3.3-2</vt:lpstr>
      <vt:lpstr>Example 3.3-2</vt:lpstr>
      <vt:lpstr>Example 3.3-2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Acceleration</vt:lpstr>
      <vt:lpstr>Important Equations</vt:lpstr>
      <vt:lpstr>Circular Motion</vt:lpstr>
      <vt:lpstr>Circular Motion</vt:lpstr>
      <vt:lpstr>Circular Motion</vt:lpstr>
      <vt:lpstr>Circular Motion</vt:lpstr>
      <vt:lpstr>Circular Motion</vt:lpstr>
      <vt:lpstr>Conceptual Example 3.3-3</vt:lpstr>
      <vt:lpstr>Conceptual Example 3.3-3</vt:lpstr>
      <vt:lpstr>Conceptual Example 3.3-3</vt:lpstr>
      <vt:lpstr>Conceptual Example 3.3-3</vt:lpstr>
      <vt:lpstr>Conceptual Example 3.3-3</vt:lpstr>
      <vt:lpstr>Conceptual Example 3.3-4</vt:lpstr>
      <vt:lpstr>Conceptual Example 3.3-4</vt:lpstr>
      <vt:lpstr>Conceptual Example 3.3-4</vt:lpstr>
      <vt:lpstr>Conceptual Example 3.3-5</vt:lpstr>
      <vt:lpstr>Conceptual Example 3.3-5</vt:lpstr>
      <vt:lpstr>Conceptual Example 3.3-5</vt:lpstr>
      <vt:lpstr>Example Problems</vt:lpstr>
    </vt:vector>
  </TitlesOfParts>
  <Company>University of Detroit Mercy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of Rigid Bodies</dc:title>
  <dc:creator>UDM</dc:creator>
  <cp:lastModifiedBy>Kirstie</cp:lastModifiedBy>
  <cp:revision>123</cp:revision>
  <dcterms:created xsi:type="dcterms:W3CDTF">2006-03-30T19:34:52Z</dcterms:created>
  <dcterms:modified xsi:type="dcterms:W3CDTF">2015-01-21T19:08:54Z</dcterms:modified>
</cp:coreProperties>
</file>